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60" r:id="rId2"/>
    <p:sldId id="263" r:id="rId3"/>
    <p:sldId id="283" r:id="rId4"/>
    <p:sldId id="268" r:id="rId5"/>
    <p:sldId id="276" r:id="rId6"/>
    <p:sldId id="277" r:id="rId7"/>
    <p:sldId id="295" r:id="rId8"/>
    <p:sldId id="278" r:id="rId9"/>
    <p:sldId id="296" r:id="rId10"/>
    <p:sldId id="309" r:id="rId11"/>
    <p:sldId id="284" r:id="rId12"/>
    <p:sldId id="285" r:id="rId13"/>
    <p:sldId id="286" r:id="rId14"/>
    <p:sldId id="272" r:id="rId15"/>
    <p:sldId id="287" r:id="rId16"/>
    <p:sldId id="301" r:id="rId17"/>
    <p:sldId id="289" r:id="rId18"/>
    <p:sldId id="290" r:id="rId19"/>
    <p:sldId id="273" r:id="rId20"/>
    <p:sldId id="291" r:id="rId21"/>
    <p:sldId id="300" r:id="rId22"/>
    <p:sldId id="293" r:id="rId23"/>
    <p:sldId id="294" r:id="rId24"/>
    <p:sldId id="303" r:id="rId25"/>
    <p:sldId id="297" r:id="rId26"/>
    <p:sldId id="298" r:id="rId27"/>
    <p:sldId id="299" r:id="rId28"/>
    <p:sldId id="304" r:id="rId29"/>
    <p:sldId id="305" r:id="rId30"/>
    <p:sldId id="279" r:id="rId31"/>
    <p:sldId id="280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734"/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9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2B2ACB-2832-4D5F-B96D-565041AC6B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242DD-61DC-4D98-817F-2586DA822A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0715E-4D66-44A9-AE49-F911C573DBB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2E39C-073D-41A1-9A1A-2FF822B84D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25476-A43B-47BD-8F89-508D74CB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AC20A-6682-454C-A086-CB7100448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06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45C66-74AB-854B-8AF3-3DE3D4326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13" y="456399"/>
            <a:ext cx="4362450" cy="1963737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14" y="2904119"/>
            <a:ext cx="4362450" cy="259868"/>
          </a:xfrm>
        </p:spPr>
        <p:txBody>
          <a:bodyPr anchor="ctr"/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314558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3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764E411-936F-3044-8265-A066A2B83B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3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7C988E-4FD1-F44B-8698-26D540F4924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66161" y="2971685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959D2-BEEE-8D4C-8216-8C05C61B75D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AAF54B-C785-4346-9B7B-CA106BFE8CD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BD7929-DCAA-9F42-A87C-7B5A7671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0278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84F489-4B0E-7447-8E87-1F18960C53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575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1097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DA5635F-177B-8C4B-A3DC-69876D8200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3544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428C66-1F80-4C4D-BCD2-480123DFFA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10883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5691CA-25BF-4244-8679-B624DA43373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02348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63FDE-A720-A74F-88A3-418704C0C7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CB42-5BE5-6847-AFF9-834D3CA9162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1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us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5895975" y="139148"/>
            <a:ext cx="3248023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157B452-A578-2C41-8127-5539B4BB1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4191209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9D716E-1CF3-9042-9DD1-4AAD03935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17297"/>
            <a:ext cx="4191000" cy="268632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680"/>
              </a:lnSpc>
              <a:spcBef>
                <a:spcPts val="750"/>
              </a:spcBef>
              <a:spcAft>
                <a:spcPts val="600"/>
              </a:spcAft>
              <a:buClrTx/>
              <a:buSzPct val="75000"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522682-F92A-144E-938B-45336A636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35188"/>
            <a:ext cx="4191000" cy="382110"/>
          </a:xfrm>
        </p:spPr>
        <p:txBody>
          <a:bodyPr>
            <a:norm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424E-5889-7847-838F-5925BED8A9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CA1E-7A7E-DF47-984B-664CF3C08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5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D299AF-B7C4-AB4D-BC54-733C75A44911}"/>
              </a:ext>
            </a:extLst>
          </p:cNvPr>
          <p:cNvSpPr/>
          <p:nvPr userDrawn="1"/>
        </p:nvSpPr>
        <p:spPr>
          <a:xfrm>
            <a:off x="0" y="116732"/>
            <a:ext cx="3320374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2F810-22CB-2B43-91C2-51FFAA239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86" y="682052"/>
            <a:ext cx="2484202" cy="1464518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8841441" y="139148"/>
            <a:ext cx="302557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B1531-8C6C-9547-9EC3-C6E24B848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674557" y="1672992"/>
            <a:ext cx="2645817" cy="28082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A1A05-EE43-614A-9F7E-27041F9BD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76B9-EA1D-964E-A0C5-37396144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0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E82-E25B-CE41-A908-43BD2EC2B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86" y="537738"/>
            <a:ext cx="4173114" cy="4691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5C3F7-814B-F644-B33E-D033B1334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2518" y="537738"/>
            <a:ext cx="6165476" cy="469175"/>
          </a:xfrm>
        </p:spPr>
        <p:txBody>
          <a:bodyPr anchor="ctr"/>
          <a:lstStyle>
            <a:lvl1pPr>
              <a:defRPr spc="50" baseline="0"/>
            </a:lvl1pPr>
          </a:lstStyle>
          <a:p>
            <a:pPr lvl="0"/>
            <a:r>
              <a:rPr lang="en-US" dirty="0"/>
              <a:t>SUBHEAD TO GO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933-6B02-0144-BF1A-69A51D5C03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8749-87A2-0341-9D35-5E74E8AB75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0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6 o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AA42E8-9C39-454E-ADD6-58C0005063C5}"/>
              </a:ext>
            </a:extLst>
          </p:cNvPr>
          <p:cNvSpPr/>
          <p:nvPr userDrawn="1"/>
        </p:nvSpPr>
        <p:spPr>
          <a:xfrm flipH="1">
            <a:off x="2983149" y="479897"/>
            <a:ext cx="6160850" cy="39494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Muli Regular" charset="0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DB7D153-61A8-B34E-A15C-9B46F446BC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519701" y="2474121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336015-19B8-2247-9DF3-762298B05F5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19702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DE58043-A190-A54E-A57D-DB8D7710CA6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25619" y="971585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1A2D792-C3A8-B94C-8D1A-FF993AF9B64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7331536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6F74465-B7AF-DC42-B0E0-DAEE3F794FD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425618" y="247412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9C94A2A-6979-4D49-945C-5C430721B08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331535" y="2474122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C63A3F1-3298-8C4D-984E-C388DD747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798" y="479897"/>
            <a:ext cx="2331155" cy="1342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B350A66-F079-A443-A6E6-F4E8B55CB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798" y="1398494"/>
            <a:ext cx="2331155" cy="3069802"/>
          </a:xfrm>
        </p:spPr>
        <p:txBody>
          <a:bodyPr>
            <a:normAutofit/>
          </a:bodyPr>
          <a:lstStyle>
            <a:lvl1pPr marL="285750" indent="-194310" algn="l">
              <a:lnSpc>
                <a:spcPts val="17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3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br>
              <a:rPr lang="en-US" dirty="0"/>
            </a:b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6ABDF-2326-9E45-8E5D-9E5FC6E22C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559F-D07E-9448-A48A-3FAC382488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1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0050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74FF91-56F8-4041-8084-DCA6FE376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80" y="1704616"/>
            <a:ext cx="1874520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890E7C6-6DB0-2747-A517-8DEE6CDE9D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6179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70EB97E-35CF-6846-8293-85934656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7790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7E2AC7-593C-1A48-9B8F-BCBC2F014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259" y="1704615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2475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3636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083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0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17764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30726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29792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5604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0AB91-AE22-8F4F-B0BC-99D98181E680}"/>
              </a:ext>
            </a:extLst>
          </p:cNvPr>
          <p:cNvSpPr/>
          <p:nvPr userDrawn="1"/>
        </p:nvSpPr>
        <p:spPr>
          <a:xfrm>
            <a:off x="619077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F2F4F1-A0CE-194A-99F7-2918509C6C49}"/>
              </a:ext>
            </a:extLst>
          </p:cNvPr>
          <p:cNvSpPr/>
          <p:nvPr userDrawn="1"/>
        </p:nvSpPr>
        <p:spPr>
          <a:xfrm>
            <a:off x="2629523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E50DA-7B8F-6A49-A19F-6956D1A26B7F}"/>
              </a:ext>
            </a:extLst>
          </p:cNvPr>
          <p:cNvSpPr/>
          <p:nvPr userDrawn="1"/>
        </p:nvSpPr>
        <p:spPr>
          <a:xfrm>
            <a:off x="4628589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AAEC86-254A-974D-8B29-05FD6132BC2D}"/>
              </a:ext>
            </a:extLst>
          </p:cNvPr>
          <p:cNvSpPr/>
          <p:nvPr userDrawn="1"/>
        </p:nvSpPr>
        <p:spPr>
          <a:xfrm>
            <a:off x="6644401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B5AD87-CC57-C14A-90CC-6DE93EAE48A0}"/>
              </a:ext>
            </a:extLst>
          </p:cNvPr>
          <p:cNvSpPr/>
          <p:nvPr userDrawn="1"/>
        </p:nvSpPr>
        <p:spPr>
          <a:xfrm>
            <a:off x="0" y="1142999"/>
            <a:ext cx="9144000" cy="2874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155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ECBA7-0A4E-A44A-8F84-264B7C320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750B-6A57-6F4A-BAED-0846F1391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31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1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187F09-6BA9-B341-B448-935BCDE3C36A}"/>
              </a:ext>
            </a:extLst>
          </p:cNvPr>
          <p:cNvSpPr/>
          <p:nvPr userDrawn="1"/>
        </p:nvSpPr>
        <p:spPr>
          <a:xfrm>
            <a:off x="453803" y="1044020"/>
            <a:ext cx="4110446" cy="2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1095101"/>
            <a:ext cx="3648892" cy="1937251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EB5F1-41D5-4C44-BE0D-D66A379E78F6}"/>
              </a:ext>
            </a:extLst>
          </p:cNvPr>
          <p:cNvSpPr/>
          <p:nvPr userDrawn="1"/>
        </p:nvSpPr>
        <p:spPr>
          <a:xfrm>
            <a:off x="684580" y="3157393"/>
            <a:ext cx="3648892" cy="383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95" y="3223360"/>
            <a:ext cx="3459212" cy="245773"/>
          </a:xfrm>
        </p:spPr>
        <p:txBody>
          <a:bodyPr anchor="ctr">
            <a:norm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700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68000">
                <a:schemeClr val="accent5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9000">
                <a:schemeClr val="accent1">
                  <a:alpha val="75000"/>
                  <a:lumMod val="90000"/>
                  <a:lumOff val="10000"/>
                </a:schemeClr>
              </a:gs>
              <a:gs pos="50000">
                <a:schemeClr val="accent1">
                  <a:lumMod val="75000"/>
                </a:schemeClr>
              </a:gs>
              <a:gs pos="68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5480022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0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7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79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700"/>
              </a:lnSpc>
              <a:spcBef>
                <a:spcPts val="0"/>
              </a:spcBef>
              <a:buNone/>
              <a:defRPr sz="8500" b="0" i="0"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8500" dirty="0"/>
              <a:t>Title to </a:t>
            </a:r>
            <a:br>
              <a:rPr lang="en-US" sz="8500" dirty="0"/>
            </a:br>
            <a:r>
              <a:rPr lang="en-US" sz="8500" dirty="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333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E0D07B-C2E4-C644-90AF-440D283DA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F8307-4C4B-6443-ACF1-41CB053457E3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2F6D8-C540-8E4C-B7F4-6A07B5B2D99C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6A9D3A5-182D-4C56-949C-4D5972CF8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8B1B52-D294-4765-AF97-54011764282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770749DD-4C88-474C-A8FE-1D8232AF8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09716-98B0-DE43-BA19-29BD610C7EB2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1A89B-40C8-5744-9E65-2FC77BC156CD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0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43BAF3-7A31-4B45-9099-035BC373E6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283" y="1270747"/>
            <a:ext cx="4898717" cy="326022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 spc="20" baseline="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99D334D-2533-6E48-9EF8-BE59D2948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7246" y="1062913"/>
            <a:ext cx="3341688" cy="2891181"/>
          </a:xfrm>
          <a:solidFill>
            <a:schemeClr val="bg1">
              <a:lumMod val="85000"/>
            </a:schemeClr>
          </a:solidFill>
        </p:spPr>
        <p:txBody>
          <a:bodyPr wrap="non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3EBDAC-B5B3-6F4C-9420-6C96C4E74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58" y="466416"/>
            <a:ext cx="4898717" cy="518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C1DF36-2526-8D40-854C-D53DB4595C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58288" y="4763334"/>
            <a:ext cx="3086100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67AE-6F12-344F-8718-33C755B55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844388" y="4763334"/>
            <a:ext cx="1098653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5322" y="1435188"/>
            <a:ext cx="5856515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A3C1A0B-A322-BC41-A124-483B9141A4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322" y="1817297"/>
            <a:ext cx="5856515" cy="2543001"/>
          </a:xfrm>
        </p:spPr>
        <p:txBody>
          <a:bodyPr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183F1-D288-C341-A6EC-541166B32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B1225-5AD3-8F4B-BA89-4D8A3130FF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1509-E2A0-7E44-B5E5-5E5DDBB56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CD4B7BB-C6B1-4047-93CA-4A6BC6CAD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49" y="1565595"/>
            <a:ext cx="7886700" cy="2876931"/>
          </a:xfrm>
        </p:spPr>
        <p:txBody>
          <a:bodyPr numCol="2" spcCol="457200"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  <a:p>
            <a:pPr lvl="0"/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pulvinar.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19FC-85B9-A74F-AD5A-59ABB75812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EF3A-0A9F-E14C-9FC6-E8477BAFA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70" y="1449027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1A618D6-EB63-EA43-A21C-B103C35BC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70" y="2542769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DDEC8D-78EC-A644-8B8B-9708FEC34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1471" y="3636511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1470" y="1710691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5E79F7-F96B-B74D-A872-5DD93CD26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1470" y="2802468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359F78B-FA29-2044-A54D-9B0DD377B1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70" y="3904302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38EC65-2C85-C046-9738-37708E9478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4566-2799-E844-91E1-99813A0D72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672209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74445"/>
            <a:ext cx="7886700" cy="271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59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99976" y="4687685"/>
            <a:ext cx="1342074" cy="492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EB39-BDD5-3540-B088-F494392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5353" y="4763334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 spc="100" baseline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E155-D1A5-5C42-B024-39462222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58953" y="4763334"/>
            <a:ext cx="118408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Page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2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7" r:id="rId3"/>
    <p:sldLayoutId id="2147483661" r:id="rId4"/>
    <p:sldLayoutId id="2147483672" r:id="rId5"/>
    <p:sldLayoutId id="2147483662" r:id="rId6"/>
    <p:sldLayoutId id="2147483663" r:id="rId7"/>
    <p:sldLayoutId id="2147483685" r:id="rId8"/>
    <p:sldLayoutId id="2147483680" r:id="rId9"/>
    <p:sldLayoutId id="2147483687" r:id="rId10"/>
    <p:sldLayoutId id="2147483686" r:id="rId11"/>
    <p:sldLayoutId id="2147483688" r:id="rId12"/>
    <p:sldLayoutId id="2147483679" r:id="rId13"/>
    <p:sldLayoutId id="2147483689" r:id="rId14"/>
    <p:sldLayoutId id="2147483666" r:id="rId15"/>
    <p:sldLayoutId id="2147483675" r:id="rId16"/>
    <p:sldLayoutId id="2147483678" r:id="rId17"/>
    <p:sldLayoutId id="2147483684" r:id="rId18"/>
    <p:sldLayoutId id="2147483667" r:id="rId19"/>
    <p:sldLayoutId id="2147483681" r:id="rId20"/>
    <p:sldLayoutId id="2147483682" r:id="rId21"/>
    <p:sldLayoutId id="2147483683" r:id="rId22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kern="1200" spc="300" baseline="0">
          <a:solidFill>
            <a:schemeClr val="tx1"/>
          </a:solidFill>
          <a:latin typeface="Abolition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75000"/>
        <a:buFont typeface="Arial" panose="020B0604020202020204" pitchFamily="34" charset="0"/>
        <a:buNone/>
        <a:defRPr sz="2400" b="0" i="0" kern="800" cap="none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10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000" b="0" i="0" kern="1200" spc="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labbe/Kalman-and-Bayesian-Filters-in-Python/blob/master/10-Unscented-Kalman-Filter.ipyn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72CF8-E4C3-6C4E-BECD-93A8D4237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214" y="591311"/>
            <a:ext cx="4362450" cy="1811338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Proposal for Spacecraft Light Curve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70925-6BA6-CD4F-A1FC-A53AD94023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Kent Rush</a:t>
            </a:r>
          </a:p>
        </p:txBody>
      </p:sp>
    </p:spTree>
    <p:extLst>
      <p:ext uri="{BB962C8B-B14F-4D97-AF65-F5344CB8AC3E}">
        <p14:creationId xmlns:p14="http://schemas.microsoft.com/office/powerpoint/2010/main" val="52365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CC2E47-5A96-4E59-A41D-8F945BCFC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38096"/>
            <a:ext cx="2207419" cy="246774"/>
          </a:xfrm>
        </p:spPr>
        <p:txBody>
          <a:bodyPr/>
          <a:lstStyle/>
          <a:p>
            <a:r>
              <a:rPr lang="en-US" dirty="0"/>
              <a:t>Shape Determination [6]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ADD41-81FA-40D0-8183-FB442A43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Epoch: Kalman Filtering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E1F8C-8632-459D-9DAD-888CAE518F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Assumed zero angular velocity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Filtered attitude, angular velocity, position and velocity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Verified in simulation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Ran multiple filters each assuming a different geometry and picked the closest match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BDDDB-EDBB-4CBF-AF4C-4DCDFFD2FA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Assumed constant angular velocity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Filtered attitude, angular velocity, position, velocity and mass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Verified in simulation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88058-1173-4C52-B14B-0C82288853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Assumed constant angular velocity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Filtered attitude, angular velocity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Applied to real data but was unsuccessful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366BB-1D91-43FE-B2E6-5A265F83F5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Orbit Estimation [7]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0BCFF6-4C70-4DB0-A99B-8C5A4FD5C2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Attitude Estimation[8]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404976-B049-428D-81CF-73F3AF6BFEF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EFD1B5-9F7C-45E2-8A3C-3111A9F030A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3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D016E-926E-4868-8577-707E2E01F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Debris Removal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C191B5-475A-4E2C-B6CD-F2DC22A7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A8FA9-60DF-4616-9C92-275F8D3F55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How fast is this spacecraft spinning?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 what way is this spacecraft spinning?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45D17-0233-436B-A5C7-50B0DD4837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this spacecraft pointing at targets of significance to national security?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E86205-683E-4DD5-91C1-8B25D98356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behaving as expected?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under control?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B69FC2-4A20-4D78-AA44-BC00B2D51F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National Security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9EA20A-C329-4B9F-880B-3658347514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E4FAE0-FB06-4EC4-B9CD-5A22607D2E6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722217-ABA4-4669-9D22-41DECCFF8F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B250-0638-4E6D-A5D5-3D16ED2F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new? Yes.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E2EC93-6EBC-4C51-BA84-6C12054D4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93007"/>
            <a:ext cx="4191000" cy="331061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 my review of the literature, only </a:t>
            </a:r>
            <a:r>
              <a:rPr lang="en-US" dirty="0" err="1"/>
              <a:t>Wetterer</a:t>
            </a:r>
            <a:r>
              <a:rPr lang="en-US" dirty="0"/>
              <a:t> and Jah applied their UKF to real data.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papers proposed a method for estimating arbitrary angular velocities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9EA9D-5F5C-463F-8157-3D598802F8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A0AC6-8E3B-4CAB-BBBF-2FFCD95821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5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4C6FD-E6C0-4B46-8D04-ECDA559BE3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15695"/>
            <a:ext cx="2081805" cy="469175"/>
          </a:xfrm>
        </p:spPr>
        <p:txBody>
          <a:bodyPr/>
          <a:lstStyle/>
          <a:p>
            <a:r>
              <a:rPr lang="en-US" dirty="0"/>
              <a:t>Develop a formulation of the Unscented Kalman Filter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6B427C-E9A8-434F-B940-02FB941F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4B7AB-0BC1-4414-A3DD-A2E548CFAF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Create a formulation of the UKF that can closely estimate the attitude and angular velocity of an unresolved, tumbling spacecraft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F5254-6149-47D1-955B-4FB17BEADD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Implement  highly accurate reflectance model with the aim of allowing the analysis of data form spacecraft with self-shading geometries. This is also necessary to increase the ability of the UKF to converge to accurate values.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981FE-AA0A-4161-9B73-6954F7400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Interpret real data and get meaningful results.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C90948-CB9C-4B0D-9979-BE47C65EF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315695"/>
            <a:ext cx="2081805" cy="469175"/>
          </a:xfrm>
        </p:spPr>
        <p:txBody>
          <a:bodyPr/>
          <a:lstStyle/>
          <a:p>
            <a:r>
              <a:rPr lang="en-US" dirty="0"/>
              <a:t>Implement a highly accurate reflectance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7CC34-762C-4BE7-B3C0-4690CDBE6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3544" y="1315695"/>
            <a:ext cx="2081805" cy="469175"/>
          </a:xfrm>
        </p:spPr>
        <p:txBody>
          <a:bodyPr/>
          <a:lstStyle/>
          <a:p>
            <a:r>
              <a:rPr lang="en-US" dirty="0"/>
              <a:t>Deploy UKF and reflectance model to real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A1D6A0-7D6D-4E7F-A9CC-2EE69D32B71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6CF783-A4FF-424F-B29D-04D1A4FDE6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82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A6F0-7286-4B77-ADDE-5405017A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39866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4" y="1026448"/>
            <a:ext cx="48987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Unscented Kalman filter outperforms normal KF in very nonlinear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Euler angles because they are continuous, unbounded, unconstrained, can be averaged and has non-singular covariance.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Lommel-Seeliger</a:t>
            </a:r>
            <a:r>
              <a:rPr lang="en-US" sz="2000" dirty="0"/>
              <a:t> reflectance law for now, </a:t>
            </a:r>
            <a:r>
              <a:rPr lang="en-US" sz="2000" dirty="0" err="1"/>
              <a:t>Phong</a:t>
            </a:r>
            <a:r>
              <a:rPr lang="en-US" sz="2000" dirty="0"/>
              <a:t> BRDF eventually.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Constants are values for telescope gain, facet albedo,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Kalman Filter Formulation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C75A35-A84C-4B60-A553-63C6B4DB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75" y="1105235"/>
            <a:ext cx="370364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7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5CD048-8452-48A1-9E20-D7034940E6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179838"/>
            <a:ext cx="2081805" cy="246774"/>
          </a:xfrm>
        </p:spPr>
        <p:txBody>
          <a:bodyPr/>
          <a:lstStyle/>
          <a:p>
            <a:r>
              <a:rPr lang="en-US" dirty="0"/>
              <a:t>“Ray Tracing”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92DE9-A2A5-4C2A-8D28-4C7B96A7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Reflectance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B5D35-78FC-46B1-B42E-F8CF70F60B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5621" y="1598078"/>
            <a:ext cx="2081805" cy="21583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Breaks up each facet into multiple small facets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Calculates the occlusion for each sub-facet given sun vector and observation vector.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FEB0B-4D31-464B-971C-7772AAD684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40278" y="1492598"/>
            <a:ext cx="2081805" cy="21583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Obeys conservation of energy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Accounts for Fresnel behavior and anisotropic reflection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Accurately models decreasing diffuse component as incident angle decreases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9CB9DB-B158-4A29-BDEE-FA98CE0B92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56575" y="1492598"/>
            <a:ext cx="2081805" cy="2158304"/>
          </a:xfrm>
        </p:spPr>
        <p:txBody>
          <a:bodyPr/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Calculate the percentage of each facet that is not occluded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Apply the </a:t>
            </a:r>
            <a:r>
              <a:rPr lang="en-US" dirty="0" err="1"/>
              <a:t>Phong</a:t>
            </a:r>
            <a:r>
              <a:rPr lang="en-US" dirty="0"/>
              <a:t> BRDF model for the reflectance of each facet accounting for occlusion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25F6A3-930F-478A-BEC2-43B319BC8D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181802"/>
            <a:ext cx="2081805" cy="246774"/>
          </a:xfrm>
        </p:spPr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BRDF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A900F-DBC8-45EA-A1B5-B05FF67DE0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3128" y="1179838"/>
            <a:ext cx="2081805" cy="246774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7C53E9-68DC-4277-92FE-029E006DA93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658DC-A300-4AFA-B97D-79588DEBA8D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9606E7-57F8-4586-BA39-9ABBE95F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92" y="3056542"/>
            <a:ext cx="1188720" cy="1188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FB0224-89F8-47F1-81C8-BD5A5E3837C0}"/>
              </a:ext>
            </a:extLst>
          </p:cNvPr>
          <p:cNvSpPr txBox="1"/>
          <p:nvPr/>
        </p:nvSpPr>
        <p:spPr>
          <a:xfrm>
            <a:off x="500001" y="4320617"/>
            <a:ext cx="2529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Example of </a:t>
            </a:r>
            <a:r>
              <a:rPr lang="en-US" sz="1100" dirty="0" err="1"/>
              <a:t>Phong</a:t>
            </a:r>
            <a:r>
              <a:rPr lang="en-US" sz="1100" dirty="0"/>
              <a:t> BRDF + Ray Tracing [9]</a:t>
            </a:r>
          </a:p>
        </p:txBody>
      </p:sp>
    </p:spTree>
    <p:extLst>
      <p:ext uri="{BB962C8B-B14F-4D97-AF65-F5344CB8AC3E}">
        <p14:creationId xmlns:p14="http://schemas.microsoft.com/office/powerpoint/2010/main" val="3524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F3B11-F96F-4281-8DD8-3FAF2A487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Position of spacecraft relative to sun and observer will need to be accurately simulated for each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Old TLE files will be requested from </a:t>
            </a:r>
            <a:r>
              <a:rPr lang="en-US" dirty="0" err="1"/>
              <a:t>Celestrak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Rotation of the earth during the pass will need to be modelled to capture synodic effects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0A898-7026-4D4E-B25F-D6F3BA03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462698" cy="518478"/>
          </a:xfrm>
        </p:spPr>
        <p:txBody>
          <a:bodyPr/>
          <a:lstStyle/>
          <a:p>
            <a:r>
              <a:rPr lang="en-US" dirty="0"/>
              <a:t>Application to Real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A7BC-B898-42DB-8338-36FCAA492E7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019CB-FC82-42C7-BFA1-532556F6F04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0CBEF5-8655-4429-BC77-D6ABC964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147856"/>
            <a:ext cx="3828959" cy="28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976A8-5149-4020-BE46-969877FFA2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Verification in simulation is as simple as comparing the UKF output with the truth model values.</a:t>
            </a:r>
          </a:p>
          <a:p>
            <a:r>
              <a:rPr lang="en-US" dirty="0"/>
              <a:t>Since the true values for real data do not necessarily exist, spacecraft with known attitudes</a:t>
            </a:r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EC0DD1-9CF7-47D5-9BF0-7E68A2F660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002" r="2002"/>
          <a:stretch>
            <a:fillRect/>
          </a:stretch>
        </p:blipFill>
        <p:spPr>
          <a:xfrm>
            <a:off x="6086871" y="176442"/>
            <a:ext cx="2406272" cy="208187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A3D3C6-BA38-4683-9789-438FF884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B64C1-3551-4CBB-BE48-6ECA0D9EE6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3DA0E-8CD5-4F48-83C8-2CAB0458D4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E851015-7191-41A7-938E-42182EAC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756" y="2491557"/>
            <a:ext cx="2628900" cy="2038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3A443-041F-442D-ABAB-66270AAEB65F}"/>
              </a:ext>
            </a:extLst>
          </p:cNvPr>
          <p:cNvSpPr txBox="1"/>
          <p:nvPr/>
        </p:nvSpPr>
        <p:spPr>
          <a:xfrm>
            <a:off x="6150469" y="4466504"/>
            <a:ext cx="225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Published verification plot [6]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D65D8-2719-4691-B1C7-EF86F1DB02D6}"/>
              </a:ext>
            </a:extLst>
          </p:cNvPr>
          <p:cNvSpPr txBox="1"/>
          <p:nvPr/>
        </p:nvSpPr>
        <p:spPr>
          <a:xfrm>
            <a:off x="6585120" y="2208862"/>
            <a:ext cx="15601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verification plot</a:t>
            </a:r>
          </a:p>
        </p:txBody>
      </p:sp>
    </p:spTree>
    <p:extLst>
      <p:ext uri="{BB962C8B-B14F-4D97-AF65-F5344CB8AC3E}">
        <p14:creationId xmlns:p14="http://schemas.microsoft.com/office/powerpoint/2010/main" val="2375323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8E70-7488-4E76-8C99-FC494F7B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Plan</a:t>
            </a:r>
          </a:p>
        </p:txBody>
      </p:sp>
    </p:spTree>
    <p:extLst>
      <p:ext uri="{BB962C8B-B14F-4D97-AF65-F5344CB8AC3E}">
        <p14:creationId xmlns:p14="http://schemas.microsoft.com/office/powerpoint/2010/main" val="335046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92FB-5DCB-254E-B053-803DD63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60" y="34796"/>
            <a:ext cx="8561159" cy="2251187"/>
          </a:xfrm>
        </p:spPr>
        <p:txBody>
          <a:bodyPr/>
          <a:lstStyle/>
          <a:p>
            <a:r>
              <a:rPr lang="en-US" dirty="0"/>
              <a:t>Introduction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69999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8D1D15-3C57-4175-98C6-048F76D7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4435"/>
            <a:ext cx="4607719" cy="469175"/>
          </a:xfrm>
        </p:spPr>
        <p:txBody>
          <a:bodyPr/>
          <a:lstStyle/>
          <a:p>
            <a:r>
              <a:rPr lang="en-US" dirty="0"/>
              <a:t>Minimum Criteria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D67C9F-1519-4B46-992C-4B466DCF45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71601"/>
            <a:ext cx="4191000" cy="313202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Develop an Unscented Kalman Filter that can estimate attitude and angular velocity to a useful degree.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UKF to real data.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If application to real data fails, determine the quality of data that would enable this method of analysis.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1A9DB-CEBC-45FD-A917-DE92A7AA5C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8393A-0F50-4C73-A9C9-5E7518C689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FFEBFF-4264-4120-A2F9-874A55865A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Against Simulated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EEA5C-4ABC-4A12-A01A-DB6D5332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655AC-B4C0-4254-B614-9785FDB2A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For testing against simulated data, a truth model of the spacecrafts attitude and angular velocity will be simulated to compare against. A light curve will be generated from this model with noise added. A positive result using this data would show the UKF state estimate of angular velocity and attitude converging on the same values as the truth model.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2BF3E2-B987-4E3D-9639-E66A28EAF6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Against Real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51BE47-0EE9-48A3-A6D3-4C05639588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For real data, proving the results is not possible for most cases. However, data can be analyzed for spacecraft in known orientation and spin states. A positive from these known spacecraft would show the estimated attitude and angular velocity matching published values.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E9D280-DA61-469E-97DC-CAB8963F12E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8BBD14-0B7B-4436-AF63-A98B4F9E007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86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59EA-32AA-4AA1-BE45-D7DA90D2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E2AEF-E819-43E6-A4B5-A1391131D0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03603-A73E-4755-8EC8-D7E7CFB86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Slide  </a:t>
            </a:r>
            <a:fld id="{6C7E6F33-74EE-5541-8108-8353B402F8C1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511050-95B0-4579-A9B2-A706824D0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08090"/>
              </p:ext>
            </p:extLst>
          </p:nvPr>
        </p:nvGraphicFramePr>
        <p:xfrm>
          <a:off x="398886" y="1207294"/>
          <a:ext cx="8429115" cy="3331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41">
                  <a:extLst>
                    <a:ext uri="{9D8B030D-6E8A-4147-A177-3AD203B41FA5}">
                      <a16:colId xmlns:a16="http://schemas.microsoft.com/office/drawing/2014/main" val="600859921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189138172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492103578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863104897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661228064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684125094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333611882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817944945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675589733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2939655451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889496386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502633965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701801091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987594187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2431606646"/>
                    </a:ext>
                  </a:extLst>
                </a:gridCol>
              </a:tblGrid>
              <a:tr h="655796">
                <a:tc gridSpan="5">
                  <a:txBody>
                    <a:bodyPr/>
                    <a:lstStyle/>
                    <a:p>
                      <a:r>
                        <a:rPr lang="en-US" dirty="0"/>
                        <a:t>Fall Quarter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Winter Quarter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Spring Quarter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38017"/>
                  </a:ext>
                </a:extLst>
              </a:tr>
              <a:tr h="655796"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9-10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8793"/>
                  </a:ext>
                </a:extLst>
              </a:tr>
              <a:tr h="655796">
                <a:tc gridSpan="3">
                  <a:txBody>
                    <a:bodyPr/>
                    <a:lstStyle/>
                    <a:p>
                      <a:r>
                        <a:rPr lang="en-US" dirty="0"/>
                        <a:t>Literature Review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Proposal</a:t>
                      </a: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Prep Seminar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Seminar</a:t>
                      </a: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Write Thesis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Defense</a:t>
                      </a: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Thesis Buffer time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500314"/>
                  </a:ext>
                </a:extLst>
              </a:tr>
              <a:tr h="6557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Develop UKF Formulation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Develop “Ray Tracing” BRDF simulation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Buffer time for coding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505469"/>
                  </a:ext>
                </a:extLst>
              </a:tr>
              <a:tr h="6557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Develop accurate Truth Simulation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Verify in Simulation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Analyze Real Data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4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298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C1804A-F2E7-4A44-9110-4DE3547B8C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435894"/>
            <a:ext cx="2081805" cy="348976"/>
          </a:xfrm>
        </p:spPr>
        <p:txBody>
          <a:bodyPr/>
          <a:lstStyle/>
          <a:p>
            <a:r>
              <a:rPr lang="en-US" dirty="0"/>
              <a:t>Unscented Kalman Filter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54A89B-E8AC-4B3C-80D2-9BB8D4B3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by parts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5612D-812D-4C99-851E-EA261CBBC9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states that we are interested in measuring are only indirectly related to the measurement.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A very accurate model is needed remove ambiguities in the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UKF formulation should only require inputs that are usually available.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022B7-D733-4BB7-AC59-4F7A7B9772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algorithm and outside of my own experience.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Potentially needs to be written in C++ and interfaced with my Python scripts to increase computation speed.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Requires accurate spacecraft models which may be difficult to acquire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79A646-0A83-407C-A9FB-096CF5329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Simulated data can be as pristine and plentiful as is necessary for my UKF formulation to work. Real data is messy, filled with holes, and scarce.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method of augmenting data or combining data from multiple passes may be required.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66C2D4-5601-4D66-93FD-7304E6FD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435894"/>
            <a:ext cx="2081805" cy="348976"/>
          </a:xfrm>
        </p:spPr>
        <p:txBody>
          <a:bodyPr/>
          <a:lstStyle/>
          <a:p>
            <a:r>
              <a:rPr lang="en-US" dirty="0"/>
              <a:t>“Ray Tracing” BDRF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810C5-69B2-427D-A481-4D5FB67FD6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3544" y="1435894"/>
            <a:ext cx="2081805" cy="348976"/>
          </a:xfrm>
        </p:spPr>
        <p:txBody>
          <a:bodyPr/>
          <a:lstStyle/>
          <a:p>
            <a:r>
              <a:rPr lang="en-US" dirty="0"/>
              <a:t>Using Real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B095A2B-8657-4667-A5FF-100CA5C6540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539465-F62B-420E-BB7B-806A9349F5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06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51AF7-E411-445E-B451-4851A02D4D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650" y="539646"/>
            <a:ext cx="3429000" cy="3521276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000" dirty="0"/>
              <a:t>Doyle Hall, J </a:t>
            </a:r>
            <a:r>
              <a:rPr lang="en-US" sz="1000" dirty="0" err="1"/>
              <a:t>Africano</a:t>
            </a:r>
            <a:r>
              <a:rPr lang="en-US" sz="1000" dirty="0"/>
              <a:t>, D </a:t>
            </a:r>
            <a:r>
              <a:rPr lang="en-US" sz="1000" dirty="0" err="1"/>
              <a:t>Archambeault</a:t>
            </a:r>
            <a:r>
              <a:rPr lang="en-US" sz="1000" dirty="0"/>
              <a:t>, B </a:t>
            </a:r>
            <a:r>
              <a:rPr lang="en-US" sz="1000" dirty="0" err="1"/>
              <a:t>Birge</a:t>
            </a:r>
            <a:r>
              <a:rPr lang="en-US" sz="1000" dirty="0"/>
              <a:t>, D Witte, and P </a:t>
            </a:r>
            <a:r>
              <a:rPr lang="en-US" sz="1000" dirty="0" err="1"/>
              <a:t>Kervin</a:t>
            </a:r>
            <a:r>
              <a:rPr lang="en-US" sz="1000" dirty="0"/>
              <a:t>. Amos observations of </a:t>
            </a:r>
            <a:r>
              <a:rPr lang="en-US" sz="1000" dirty="0" err="1"/>
              <a:t>nasa's</a:t>
            </a:r>
            <a:r>
              <a:rPr lang="en-US" sz="1000" dirty="0"/>
              <a:t> image satellite. -1:76, 01 2006.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000" dirty="0"/>
              <a:t>Roberto Tagliaferri, Angelo Ciaramella, Leopoldo Milano, Fabrizio Barone, </a:t>
            </a:r>
            <a:r>
              <a:rPr lang="en-US" sz="1000" dirty="0"/>
              <a:t>and Giuseppe Longo. Spectral analysis of stellar light curves by means of neural networks. Astronomy and Astrophysics Supplement Series, 137, 06 1999.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Doyle Thomas Hall and Paul W. </a:t>
            </a:r>
            <a:r>
              <a:rPr lang="en-US" sz="1000" dirty="0" err="1"/>
              <a:t>Kervin</a:t>
            </a:r>
            <a:r>
              <a:rPr lang="en-US" sz="1000" dirty="0"/>
              <a:t>. Optical characterization of </a:t>
            </a:r>
            <a:r>
              <a:rPr lang="en-US" sz="1000" dirty="0" err="1"/>
              <a:t>deepspace</a:t>
            </a:r>
            <a:r>
              <a:rPr lang="en-US" sz="1000" dirty="0"/>
              <a:t> object rotation states. 2014.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Ben K. Bradley and </a:t>
            </a:r>
            <a:r>
              <a:rPr lang="en-US" sz="1000" dirty="0" err="1"/>
              <a:t>Penina</a:t>
            </a:r>
            <a:r>
              <a:rPr lang="en-US" sz="1000" dirty="0"/>
              <a:t> </a:t>
            </a:r>
            <a:r>
              <a:rPr lang="en-US" sz="1000" dirty="0" err="1"/>
              <a:t>Axelrad</a:t>
            </a:r>
            <a:r>
              <a:rPr lang="en-US" sz="1000" dirty="0"/>
              <a:t>. </a:t>
            </a:r>
            <a:r>
              <a:rPr lang="en-US" sz="1000" dirty="0" err="1"/>
              <a:t>Lightcurve</a:t>
            </a:r>
            <a:r>
              <a:rPr lang="en-US" sz="1000" dirty="0"/>
              <a:t> inversion for shape estimation of geo objects from space-based sensors. 2014.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Calef</a:t>
            </a:r>
            <a:r>
              <a:rPr lang="en-US" sz="1000" dirty="0"/>
              <a:t> B. Knox K. Bolden M. Hall, D. and P. </a:t>
            </a:r>
            <a:r>
              <a:rPr lang="en-US" sz="1000" dirty="0" err="1"/>
              <a:t>Kervin</a:t>
            </a:r>
            <a:r>
              <a:rPr lang="en-US" sz="1000" dirty="0"/>
              <a:t>. Separating attitude and shape effects for non-resolved objects. 2007.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9D3D2F-EFBD-4E84-8169-0AAA72E9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6350" y="539646"/>
            <a:ext cx="3429000" cy="3521276"/>
          </a:xfrm>
        </p:spPr>
        <p:txBody>
          <a:bodyPr/>
          <a:lstStyle/>
          <a:p>
            <a:pPr marL="228600" indent="-228600">
              <a:buFont typeface="+mj-lt"/>
              <a:buAutoNum type="arabicPeriod" startAt="6"/>
            </a:pPr>
            <a:r>
              <a:rPr lang="en-US" sz="1000" dirty="0"/>
              <a:t>Richard Linares, Moriba K. Jah, John L. </a:t>
            </a:r>
            <a:r>
              <a:rPr lang="en-US" sz="1000" dirty="0" err="1"/>
              <a:t>Crassidis</a:t>
            </a:r>
            <a:r>
              <a:rPr lang="en-US" sz="1000" dirty="0"/>
              <a:t>, and Christopher K. </a:t>
            </a:r>
            <a:r>
              <a:rPr lang="en-US" sz="1000" dirty="0" err="1"/>
              <a:t>Nebelecky</a:t>
            </a:r>
            <a:r>
              <a:rPr lang="en-US" sz="1000" dirty="0"/>
              <a:t>. Space object shape characterization and tracking using light curve and angles data. Journal of Guidance, Control, and Dynamics, 37(1):13{25, 2014.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000" dirty="0"/>
              <a:t>Richard Linares, Moriba K. Jah, John L. </a:t>
            </a:r>
            <a:r>
              <a:rPr lang="en-US" sz="1000" dirty="0" err="1"/>
              <a:t>Crassidis</a:t>
            </a:r>
            <a:r>
              <a:rPr lang="en-US" sz="1000" dirty="0"/>
              <a:t>, Fred A. Leve, and Tom </a:t>
            </a:r>
            <a:r>
              <a:rPr lang="en-US" sz="1000" dirty="0" err="1"/>
              <a:t>Kelecy</a:t>
            </a:r>
            <a:r>
              <a:rPr lang="en-US" sz="1000" dirty="0"/>
              <a:t>. Astrometric and photometric data fusion for inactive space object mass and area estimation. Acta </a:t>
            </a:r>
            <a:r>
              <a:rPr lang="en-US" sz="1000" dirty="0" err="1"/>
              <a:t>Astronautica</a:t>
            </a:r>
            <a:r>
              <a:rPr lang="en-US" sz="1000" dirty="0"/>
              <a:t>, 99:1 { 15, 2014.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000" dirty="0"/>
              <a:t>Charles J. </a:t>
            </a:r>
            <a:r>
              <a:rPr lang="en-US" sz="1000" dirty="0" err="1"/>
              <a:t>Wetterer</a:t>
            </a:r>
            <a:r>
              <a:rPr lang="en-US" sz="1000" dirty="0"/>
              <a:t> and Moriba K. Jah. Attitude determination from light curves. Journal of Guidance, Control, and Dynamics, 32(5):1648{1651, 2009.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000" dirty="0"/>
              <a:t>Michael </a:t>
            </a:r>
            <a:r>
              <a:rPr lang="en-US" sz="1000" dirty="0" err="1"/>
              <a:t>Ashikhmin</a:t>
            </a:r>
            <a:r>
              <a:rPr lang="en-US" sz="1000" dirty="0"/>
              <a:t> and Peter Shirley. An anisotropic </a:t>
            </a:r>
            <a:r>
              <a:rPr lang="en-US" sz="1000" dirty="0" err="1"/>
              <a:t>phong</a:t>
            </a:r>
            <a:r>
              <a:rPr lang="en-US" sz="1000" dirty="0"/>
              <a:t> </a:t>
            </a:r>
            <a:r>
              <a:rPr lang="en-US" sz="1000" dirty="0" err="1"/>
              <a:t>brdf</a:t>
            </a:r>
            <a:r>
              <a:rPr lang="en-US" sz="1000" dirty="0"/>
              <a:t> model. J. Graph. Tools, 5(2):25{32, February 2000.</a:t>
            </a:r>
          </a:p>
          <a:p>
            <a:pPr marL="228600" indent="-228600">
              <a:buFont typeface="+mj-lt"/>
              <a:buAutoNum type="arabicPeriod" startAt="6"/>
            </a:pPr>
            <a:endParaRPr lang="en-US" sz="1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71A5AF-E8FE-461C-8823-15ED9A85D02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13CFE7-9721-45FD-8AE9-EBC859AC3A5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8F14C-07FA-428E-BF56-ABAD33244476}"/>
              </a:ext>
            </a:extLst>
          </p:cNvPr>
          <p:cNvSpPr txBox="1"/>
          <p:nvPr/>
        </p:nvSpPr>
        <p:spPr>
          <a:xfrm>
            <a:off x="3481069" y="105529"/>
            <a:ext cx="2012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45055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3042-6C51-45A2-9311-A40B757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788354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28F5B-6204-4058-B932-D9BE7FD7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B581F-C5CE-466D-8040-284F601187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0BAE6-7164-46E8-9952-782EE768DD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F86D1C-B35D-4565-9166-2E34B0D8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407" y="1057277"/>
            <a:ext cx="1838325" cy="1038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7C3EB-54EC-451E-89A2-EF35995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43" y="1333131"/>
            <a:ext cx="2476500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110D70-7B7A-4B16-BC60-173B9B8AD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286" y="2095502"/>
            <a:ext cx="4752975" cy="1304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2045-45B7-4996-BBC7-3B00AA38C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403" y="3358434"/>
            <a:ext cx="1838325" cy="1162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C60B39-8A0C-4660-AA85-D7207AFBBEE8}"/>
              </a:ext>
            </a:extLst>
          </p:cNvPr>
          <p:cNvSpPr txBox="1"/>
          <p:nvPr/>
        </p:nvSpPr>
        <p:spPr>
          <a:xfrm>
            <a:off x="264318" y="1426348"/>
            <a:ext cx="21241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 Axis Bisector</a:t>
            </a:r>
          </a:p>
          <a:p>
            <a:r>
              <a:rPr lang="en-US" dirty="0"/>
              <a:t> * represents Inertial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2D7E6-ADE1-436D-8199-BE8C9240E72A}"/>
              </a:ext>
            </a:extLst>
          </p:cNvPr>
          <p:cNvSpPr txBox="1"/>
          <p:nvPr/>
        </p:nvSpPr>
        <p:spPr>
          <a:xfrm>
            <a:off x="264318" y="2494048"/>
            <a:ext cx="343614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 matrix from ECI to Spin Axis frame.</a:t>
            </a:r>
          </a:p>
          <a:p>
            <a:r>
              <a:rPr lang="en-US" dirty="0"/>
              <a:t>Where </a:t>
            </a:r>
            <a:r>
              <a:rPr lang="el-GR" dirty="0"/>
              <a:t>φ</a:t>
            </a:r>
            <a:r>
              <a:rPr lang="en-US" dirty="0"/>
              <a:t> and </a:t>
            </a:r>
            <a:r>
              <a:rPr lang="el-GR" dirty="0"/>
              <a:t>θ</a:t>
            </a:r>
            <a:r>
              <a:rPr lang="en-US" dirty="0"/>
              <a:t> define the right ascension and declination of the spin axis.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07B4C-B30A-47B8-9EEF-557169C8A47F}"/>
              </a:ext>
            </a:extLst>
          </p:cNvPr>
          <p:cNvSpPr txBox="1"/>
          <p:nvPr/>
        </p:nvSpPr>
        <p:spPr>
          <a:xfrm>
            <a:off x="264318" y="3789418"/>
            <a:ext cx="61195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Components of PAB with respect to azimuthal and axial angles in the Spin Axis frame</a:t>
            </a:r>
          </a:p>
        </p:txBody>
      </p:sp>
    </p:spTree>
    <p:extLst>
      <p:ext uri="{BB962C8B-B14F-4D97-AF65-F5344CB8AC3E}">
        <p14:creationId xmlns:p14="http://schemas.microsoft.com/office/powerpoint/2010/main" val="3600614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28F5B-6204-4058-B932-D9BE7FD7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B581F-C5CE-466D-8040-284F601187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0BAE6-7164-46E8-9952-782EE768DD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Slide  </a:t>
            </a:r>
            <a:fld id="{6C7E6F33-74EE-5541-8108-8353B402F8C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A205F-54B0-4C9F-8334-D388256F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22" y="1413618"/>
            <a:ext cx="2886075" cy="72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A23FC3-E641-448E-B317-0DF10187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34" y="2137518"/>
            <a:ext cx="3619500" cy="1162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A90653-4EA7-4996-A3C2-6FC4DD221A0A}"/>
              </a:ext>
            </a:extLst>
          </p:cNvPr>
          <p:cNvSpPr txBox="1"/>
          <p:nvPr/>
        </p:nvSpPr>
        <p:spPr>
          <a:xfrm>
            <a:off x="264318" y="1426348"/>
            <a:ext cx="430768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for predicted sidereal frequency </a:t>
            </a:r>
            <a:r>
              <a:rPr lang="el-GR" dirty="0"/>
              <a:t>ω</a:t>
            </a:r>
            <a:r>
              <a:rPr lang="en-US" dirty="0"/>
              <a:t>’ at time t given sidereal period </a:t>
            </a:r>
            <a:r>
              <a:rPr lang="el-GR" dirty="0"/>
              <a:t>Ω</a:t>
            </a:r>
            <a:r>
              <a:rPr lang="en-US" dirty="0"/>
              <a:t> and the change in azimuthal angle of the PAB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91F68-AEF4-45B7-9E2C-0604DC5C6173}"/>
              </a:ext>
            </a:extLst>
          </p:cNvPr>
          <p:cNvSpPr txBox="1"/>
          <p:nvPr/>
        </p:nvSpPr>
        <p:spPr>
          <a:xfrm>
            <a:off x="264318" y="2360752"/>
            <a:ext cx="43076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sidereal frequency as a function of spin axis</a:t>
            </a:r>
          </a:p>
          <a:p>
            <a:r>
              <a:rPr lang="en-US" dirty="0"/>
              <a:t>W = </a:t>
            </a:r>
            <a:r>
              <a:rPr lang="el-GR" dirty="0"/>
              <a:t>Δω</a:t>
            </a:r>
            <a:r>
              <a:rPr lang="en-US" baseline="30000" dirty="0"/>
              <a:t>-2 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647E2-B05E-4FBD-9166-8D3F9C4CE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199007"/>
            <a:ext cx="2320290" cy="14577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E0E4A7-1A84-4FDA-A2B7-B983C2084C19}"/>
              </a:ext>
            </a:extLst>
          </p:cNvPr>
          <p:cNvSpPr txBox="1"/>
          <p:nvPr/>
        </p:nvSpPr>
        <p:spPr>
          <a:xfrm>
            <a:off x="264318" y="3673968"/>
            <a:ext cx="43076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of the measured synodic period </a:t>
            </a:r>
            <a:r>
              <a:rPr lang="el-GR" dirty="0"/>
              <a:t>ω</a:t>
            </a:r>
            <a:r>
              <a:rPr lang="en-US" dirty="0"/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387502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58820-787C-45ED-871D-BD985956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EKF vs UKF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3E157-0599-44ED-849A-779AE66C588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14C0A-8BF4-448C-9B37-A635B884C1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A09C7-4773-4F15-9E94-8CBD4399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41" y="1319133"/>
            <a:ext cx="3777100" cy="2809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BD771-DF03-4A06-915D-8AF350E7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1441"/>
            <a:ext cx="4572000" cy="20806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6DE098-F134-4669-84CE-D4C3A3EEF0AF}"/>
              </a:ext>
            </a:extLst>
          </p:cNvPr>
          <p:cNvSpPr txBox="1"/>
          <p:nvPr/>
        </p:nvSpPr>
        <p:spPr>
          <a:xfrm>
            <a:off x="4613892" y="3626477"/>
            <a:ext cx="448821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Kalman-and-Bayesian-Filters-in-Python by Roger Labbe.</a:t>
            </a:r>
          </a:p>
          <a:p>
            <a:pPr algn="ctr"/>
            <a:r>
              <a:rPr lang="en-US" sz="600" dirty="0">
                <a:hlinkClick r:id="rId4"/>
              </a:rPr>
              <a:t>https://github.com/rlabbe/Kalman-and-Bayesian-Filters-in-Python/blob/master/10-Unscented-Kalman-Filter.ipynb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05711-BC04-4CAC-9382-46CEB5F52411}"/>
              </a:ext>
            </a:extLst>
          </p:cNvPr>
          <p:cNvSpPr txBox="1"/>
          <p:nvPr/>
        </p:nvSpPr>
        <p:spPr>
          <a:xfrm>
            <a:off x="1255072" y="4196967"/>
            <a:ext cx="23058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Wikipedia: Kalman 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7107C-5EF2-4D29-B8AE-C426A3E0E209}"/>
              </a:ext>
            </a:extLst>
          </p:cNvPr>
          <p:cNvSpPr txBox="1"/>
          <p:nvPr/>
        </p:nvSpPr>
        <p:spPr>
          <a:xfrm>
            <a:off x="4843666" y="1184223"/>
            <a:ext cx="40286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points being transformed by non-linear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240D4-E918-4B34-B001-C1D3510D7310}"/>
              </a:ext>
            </a:extLst>
          </p:cNvPr>
          <p:cNvSpPr txBox="1"/>
          <p:nvPr/>
        </p:nvSpPr>
        <p:spPr>
          <a:xfrm>
            <a:off x="1119458" y="1100977"/>
            <a:ext cx="2549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Extended Kalman Filter Algorithm</a:t>
            </a:r>
          </a:p>
        </p:txBody>
      </p:sp>
    </p:spTree>
    <p:extLst>
      <p:ext uri="{BB962C8B-B14F-4D97-AF65-F5344CB8AC3E}">
        <p14:creationId xmlns:p14="http://schemas.microsoft.com/office/powerpoint/2010/main" val="282102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0B6C79-96C1-4FAD-8D51-BDB6713C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99" y="479897"/>
            <a:ext cx="2627198" cy="1342179"/>
          </a:xfrm>
        </p:spPr>
        <p:txBody>
          <a:bodyPr/>
          <a:lstStyle/>
          <a:p>
            <a:r>
              <a:rPr lang="en-US" sz="3200" dirty="0"/>
              <a:t>Preliminary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5A523B-5681-48B1-A89F-17704B42B8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1798" y="1716374"/>
            <a:ext cx="2331155" cy="27519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UKF consistently finds states that accurately reproduce the simulated “true” light curve</a:t>
            </a:r>
          </a:p>
          <a:p>
            <a:r>
              <a:rPr lang="en-US" dirty="0"/>
              <a:t>The estimated angular velocities converge to correct order of magnitude</a:t>
            </a:r>
          </a:p>
          <a:p>
            <a:r>
              <a:rPr lang="en-US" dirty="0"/>
              <a:t>Attitude is completely wrong </a:t>
            </a:r>
          </a:p>
          <a:p>
            <a:r>
              <a:rPr lang="en-US" dirty="0"/>
              <a:t>There is ambiguity in current model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BAD8114-85EA-4BC7-A5B2-9161AF2CCC5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34936F-8C7B-4E53-8E02-15FF9146A73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 dirty="0"/>
              <a:t>Slide  </a:t>
            </a:r>
            <a:fld id="{6C7E6F33-74EE-5541-8108-8353B402F8C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58EC35B-AF41-48C1-BDF6-5160361B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30" y="226191"/>
            <a:ext cx="2736019" cy="2280015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05F3E7-AA41-4A39-84AA-FD725CFB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68" y="219518"/>
            <a:ext cx="2745518" cy="2280015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679DB2-9032-4948-A686-4BD1D456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31" y="2555551"/>
            <a:ext cx="2745518" cy="2151764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0334B56-5568-43E9-98A4-5FE31B66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227" y="2555551"/>
            <a:ext cx="2736018" cy="215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9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BFA30E-B546-4206-BD58-7909F50E76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 Kalman Filter to estimate angular velocity of a tumbling spacecraft from only a light curve.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this method to real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Angular velocity estimation has been done before but only for stable or zero spin states.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EC1E05-86EF-41EA-89B3-2AEA6A441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106924" cy="518478"/>
          </a:xfrm>
        </p:spPr>
        <p:txBody>
          <a:bodyPr/>
          <a:lstStyle/>
          <a:p>
            <a:r>
              <a:rPr lang="en-US" dirty="0"/>
              <a:t>My Proposed Thesis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51EE-437F-4E5F-B685-2FDFEB43DC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B78-A21B-4215-9ABD-839ABBAAD8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957C7C-D0FE-4C2B-8867-7833BCE2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295" y="1609725"/>
            <a:ext cx="3375422" cy="1924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0B7AD6-873E-4860-80EE-A14918B1C132}"/>
              </a:ext>
            </a:extLst>
          </p:cNvPr>
          <p:cNvSpPr txBox="1"/>
          <p:nvPr/>
        </p:nvSpPr>
        <p:spPr>
          <a:xfrm>
            <a:off x="6369683" y="3616099"/>
            <a:ext cx="15566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877372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05C909-40EC-460A-9B07-E61236135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 Curve Inversion (LCI) is a technique developed by M. </a:t>
            </a:r>
            <a:r>
              <a:rPr lang="en-US" dirty="0" err="1"/>
              <a:t>Kaasalainen</a:t>
            </a:r>
            <a:r>
              <a:rPr lang="en-US" dirty="0"/>
              <a:t> et. al. to estimate the shape of asteroids.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large set of normal vectors for each facet and optimizes their area to best fit the measured light curve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D1695-049C-4BE6-A6C3-188637BC1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6784042" cy="518478"/>
          </a:xfrm>
        </p:spPr>
        <p:txBody>
          <a:bodyPr/>
          <a:lstStyle/>
          <a:p>
            <a:r>
              <a:rPr lang="en-US" dirty="0"/>
              <a:t>Light Curve Inversion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C6EDD-63DB-4DD7-99F9-685A293A55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BCEE0-5E89-49D8-8C5A-7B36F45AC8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C7D4BCA-6297-40FB-B11A-F0DF9A5DF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69"/>
          <a:stretch/>
        </p:blipFill>
        <p:spPr>
          <a:xfrm>
            <a:off x="6174919" y="211904"/>
            <a:ext cx="2768122" cy="2117686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920FDC2-5743-40AD-9E21-27AC5AF5F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51"/>
          <a:stretch/>
        </p:blipFill>
        <p:spPr>
          <a:xfrm>
            <a:off x="6174919" y="2329590"/>
            <a:ext cx="2768123" cy="2075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AC834-5BD4-4B53-86F9-C8A1052DD1A7}"/>
              </a:ext>
            </a:extLst>
          </p:cNvPr>
          <p:cNvSpPr txBox="1"/>
          <p:nvPr/>
        </p:nvSpPr>
        <p:spPr>
          <a:xfrm>
            <a:off x="6034812" y="4337410"/>
            <a:ext cx="30483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LCI: Truth vs Estimated Hull [4]</a:t>
            </a:r>
          </a:p>
        </p:txBody>
      </p:sp>
    </p:spTree>
    <p:extLst>
      <p:ext uri="{BB962C8B-B14F-4D97-AF65-F5344CB8AC3E}">
        <p14:creationId xmlns:p14="http://schemas.microsoft.com/office/powerpoint/2010/main" val="793176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B5AC6-5CD3-45F9-8292-A646335FC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P-A-B plots are essentially a profile of a spacecraft for every given Phase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Phase angle is the angle between the sun vector and observation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used for comparisons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202A49-3F2B-48A7-A926-143FC660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405673" cy="518478"/>
          </a:xfrm>
        </p:spPr>
        <p:txBody>
          <a:bodyPr/>
          <a:lstStyle/>
          <a:p>
            <a:r>
              <a:rPr lang="en-US" dirty="0"/>
              <a:t>Phase-Angle-Brightness Plots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87404-74CC-47A0-BFAA-C884B7622DA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F2A1-67D2-4133-BFCB-CF739CC9C8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67F78AA2-8030-4A57-BBE9-F327276DB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7" r="33819"/>
          <a:stretch/>
        </p:blipFill>
        <p:spPr>
          <a:xfrm>
            <a:off x="5807869" y="1517636"/>
            <a:ext cx="2657476" cy="2712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B838A-C174-46CF-9427-7D20ADC6FD6F}"/>
              </a:ext>
            </a:extLst>
          </p:cNvPr>
          <p:cNvSpPr txBox="1"/>
          <p:nvPr/>
        </p:nvSpPr>
        <p:spPr>
          <a:xfrm>
            <a:off x="6350841" y="4162874"/>
            <a:ext cx="17604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P-A-B plot [5]</a:t>
            </a:r>
          </a:p>
        </p:txBody>
      </p:sp>
    </p:spTree>
    <p:extLst>
      <p:ext uri="{BB962C8B-B14F-4D97-AF65-F5344CB8AC3E}">
        <p14:creationId xmlns:p14="http://schemas.microsoft.com/office/powerpoint/2010/main" val="28485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4584B-7336-4BEE-8ADB-F230F5D9F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curves are data collected by observing the brightness of an object as it passes over an observer.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curve analysis has been applied to natural celestial bodies such as planets and asteroids long before it was applied to artificial satellites.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61FE6F-1923-4578-BF80-81E7F0D0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5648186" cy="518478"/>
          </a:xfrm>
        </p:spPr>
        <p:txBody>
          <a:bodyPr/>
          <a:lstStyle/>
          <a:p>
            <a:r>
              <a:rPr lang="en-US" dirty="0"/>
              <a:t>What is a Light Curve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55DD1-FAB7-4AB4-B66E-C910FE3192D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9FD1F-7B2B-4B5B-960C-20D19142FE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Placeholder 12" descr="A close up of a logo&#10;&#10;Description automatically generated">
            <a:extLst>
              <a:ext uri="{FF2B5EF4-FFF2-40B4-BE49-F238E27FC236}">
                <a16:creationId xmlns:a16="http://schemas.microsoft.com/office/drawing/2014/main" id="{DD702676-2363-4A03-96A1-E2CB52C1B2C4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5227933" y="1217259"/>
            <a:ext cx="3607783" cy="2278009"/>
          </a:xfr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56CB7-8AC1-4415-B682-F4554204D449}"/>
              </a:ext>
            </a:extLst>
          </p:cNvPr>
          <p:cNvSpPr txBox="1"/>
          <p:nvPr/>
        </p:nvSpPr>
        <p:spPr>
          <a:xfrm>
            <a:off x="5649426" y="3499925"/>
            <a:ext cx="2852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curve from IMAGE spacecraft [1]</a:t>
            </a:r>
          </a:p>
        </p:txBody>
      </p:sp>
    </p:spTree>
    <p:extLst>
      <p:ext uri="{BB962C8B-B14F-4D97-AF65-F5344CB8AC3E}">
        <p14:creationId xmlns:p14="http://schemas.microsoft.com/office/powerpoint/2010/main" val="220437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674A-D307-4202-B96D-2EA4B9721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Albedo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Concavity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Chaotic Tumbling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4B4C28-DE52-4AD7-8C14-E04C913E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905611" cy="518478"/>
          </a:xfrm>
        </p:spPr>
        <p:txBody>
          <a:bodyPr/>
          <a:lstStyle/>
          <a:p>
            <a:r>
              <a:rPr lang="en-US" dirty="0"/>
              <a:t>Differences Between Spacecraft and Celestial Bodies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4110-7CFB-4051-B684-53C6942FA3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573EB-E2B0-4FB9-8F77-7946199EDAC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 descr="Image result for nasa satellite creative commons">
            <a:extLst>
              <a:ext uri="{FF2B5EF4-FFF2-40B4-BE49-F238E27FC236}">
                <a16:creationId xmlns:a16="http://schemas.microsoft.com/office/drawing/2014/main" id="{E3D8FAE3-97FD-4037-B2EA-7217E7287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2" b="22243"/>
          <a:stretch/>
        </p:blipFill>
        <p:spPr bwMode="auto">
          <a:xfrm>
            <a:off x="6345476" y="1709816"/>
            <a:ext cx="2490241" cy="17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asa asteroid creative commons nasa.gov">
            <a:extLst>
              <a:ext uri="{FF2B5EF4-FFF2-40B4-BE49-F238E27FC236}">
                <a16:creationId xmlns:a16="http://schemas.microsoft.com/office/drawing/2014/main" id="{86A06829-C21A-4F74-9406-C226E269E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548" y="1709816"/>
            <a:ext cx="1699928" cy="172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D58149-4EF6-4F88-99C0-A14F3C0DCDDF}"/>
              </a:ext>
            </a:extLst>
          </p:cNvPr>
          <p:cNvSpPr txBox="1"/>
          <p:nvPr/>
        </p:nvSpPr>
        <p:spPr>
          <a:xfrm>
            <a:off x="6033951" y="3462589"/>
            <a:ext cx="15566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166518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778976-C9CC-4FE0-B28D-4A9DE82C8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synodic period refers to the period of the spacecraft as viewed from earth.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to the Earth’s rotation, the synodic period is the non-inertial period between the spacecraft and the observer.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85447C-ABBA-4F94-8217-084E21F5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6548298" cy="518478"/>
          </a:xfrm>
        </p:spPr>
        <p:txBody>
          <a:bodyPr/>
          <a:lstStyle/>
          <a:p>
            <a:r>
              <a:rPr lang="en-US" dirty="0"/>
              <a:t>Synodic Period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D0E65-A9F2-4C5A-990F-B5795AB3F3A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CF213-807E-41DF-A42A-DBDFE4EB93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940569-8C53-4274-B994-4895D7DF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335012"/>
            <a:ext cx="3937000" cy="2473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1D7696-468F-4D3F-B16D-C70219FBEC16}"/>
              </a:ext>
            </a:extLst>
          </p:cNvPr>
          <p:cNvSpPr txBox="1"/>
          <p:nvPr/>
        </p:nvSpPr>
        <p:spPr>
          <a:xfrm>
            <a:off x="5710163" y="3808488"/>
            <a:ext cx="2930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Synodic period of IMAGE spacecraft [1]</a:t>
            </a:r>
          </a:p>
        </p:txBody>
      </p:sp>
    </p:spTree>
    <p:extLst>
      <p:ext uri="{BB962C8B-B14F-4D97-AF65-F5344CB8AC3E}">
        <p14:creationId xmlns:p14="http://schemas.microsoft.com/office/powerpoint/2010/main" val="289937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6A60-6F39-4CC9-AA93-AC427CF74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Synodic Period can be calculated by finding the largest component frequency of the light curve.</a:t>
            </a:r>
          </a:p>
          <a:p>
            <a:r>
              <a:rPr lang="en-US" dirty="0"/>
              <a:t>This method assumes a spin about a constant axis (major axis).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B8831-36EE-4B2F-B884-FE52A6FA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298392" cy="518478"/>
          </a:xfrm>
        </p:spPr>
        <p:txBody>
          <a:bodyPr/>
          <a:lstStyle/>
          <a:p>
            <a:r>
              <a:rPr lang="en-US" dirty="0"/>
              <a:t>Synodic Period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9307B-294E-4027-A24E-02AA89D500C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9CC4F-6F1A-43B3-AEDA-E34697EE32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4FF15-BC26-4BD2-9C04-B9105AC3293F}"/>
              </a:ext>
            </a:extLst>
          </p:cNvPr>
          <p:cNvSpPr txBox="1"/>
          <p:nvPr/>
        </p:nvSpPr>
        <p:spPr>
          <a:xfrm>
            <a:off x="6098102" y="3954094"/>
            <a:ext cx="24462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Decomposition using Lomb-</a:t>
            </a:r>
            <a:r>
              <a:rPr lang="en-US" dirty="0" err="1"/>
              <a:t>Scargle</a:t>
            </a:r>
            <a:r>
              <a:rPr lang="en-US" dirty="0"/>
              <a:t> periodogram [2]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5B40993-220A-4512-8721-C72CC291674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628" b="628"/>
          <a:stretch>
            <a:fillRect/>
          </a:stretch>
        </p:blipFill>
        <p:spPr>
          <a:xfrm>
            <a:off x="5497513" y="1063625"/>
            <a:ext cx="3341687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6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0583F7-E534-4B83-9609-88A1FB89F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Sidereal Period is the Period of the rotation in the inertial frame.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much more useful than the Synodic Period.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calculated using the Epoch Method.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64718B-222F-4E8D-8CAA-733D9534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05498" cy="518478"/>
          </a:xfrm>
        </p:spPr>
        <p:txBody>
          <a:bodyPr/>
          <a:lstStyle/>
          <a:p>
            <a:r>
              <a:rPr lang="en-US" dirty="0"/>
              <a:t>Sidereal Period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58E9-BFF5-4614-B418-EEB06B3980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6374-6AFE-4FB0-86E6-6080D29FF3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7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FCDA08-FFC0-4426-A4CE-F92435303D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synodic period across the duration of the pass.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a grid search by guessing all possible spin axes.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Simulate change in synodic Period assuming each spin axis.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axis that best fits data.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AB97F4-4292-4C0E-8423-5AFAEDFA153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849" b="184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662D66-E929-46C4-9AB5-91FCD8B0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3914-F62D-426B-8549-0644B0B4348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24A77-0C85-4BDB-826B-1AFEED3866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878FD-1A5D-4170-943E-073EB9EECACD}"/>
              </a:ext>
            </a:extLst>
          </p:cNvPr>
          <p:cNvSpPr txBox="1"/>
          <p:nvPr/>
        </p:nvSpPr>
        <p:spPr>
          <a:xfrm>
            <a:off x="5421128" y="4036418"/>
            <a:ext cx="3647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Probable spin axis distribution for rocket body [3]</a:t>
            </a:r>
          </a:p>
        </p:txBody>
      </p:sp>
    </p:spTree>
    <p:extLst>
      <p:ext uri="{BB962C8B-B14F-4D97-AF65-F5344CB8AC3E}">
        <p14:creationId xmlns:p14="http://schemas.microsoft.com/office/powerpoint/2010/main" val="37553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C69241"/>
      </a:accent1>
      <a:accent2>
        <a:srgbClr val="789F90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2786</TotalTime>
  <Words>1885</Words>
  <Application>Microsoft Office PowerPoint</Application>
  <PresentationFormat>On-screen Show (16:9)</PresentationFormat>
  <Paragraphs>249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Abolition</vt:lpstr>
      <vt:lpstr>Arial</vt:lpstr>
      <vt:lpstr>Calibri</vt:lpstr>
      <vt:lpstr>Muli</vt:lpstr>
      <vt:lpstr>Muli Regular</vt:lpstr>
      <vt:lpstr>Source Sans Pro</vt:lpstr>
      <vt:lpstr>Source Sans Pro Light</vt:lpstr>
      <vt:lpstr>Utopia Std</vt:lpstr>
      <vt:lpstr>Utopia Std Bold Subhead</vt:lpstr>
      <vt:lpstr>Utopia Std Semibold</vt:lpstr>
      <vt:lpstr>Office Theme</vt:lpstr>
      <vt:lpstr>PowerPoint Presentation</vt:lpstr>
      <vt:lpstr>Introduction and Background</vt:lpstr>
      <vt:lpstr>My Proposed Thesis</vt:lpstr>
      <vt:lpstr>What is a Light Curve</vt:lpstr>
      <vt:lpstr>Differences Between Spacecraft and Celestial Bodies</vt:lpstr>
      <vt:lpstr>Synodic Period Estimation</vt:lpstr>
      <vt:lpstr>Synodic Period Estimation</vt:lpstr>
      <vt:lpstr>Sidereal Period Estimation</vt:lpstr>
      <vt:lpstr>Epoch Method</vt:lpstr>
      <vt:lpstr>Beyond Epoch: Kalman Filtering</vt:lpstr>
      <vt:lpstr>Motivations</vt:lpstr>
      <vt:lpstr>Is this new? Yes.</vt:lpstr>
      <vt:lpstr>Goals</vt:lpstr>
      <vt:lpstr>Methodology</vt:lpstr>
      <vt:lpstr>Kalman Filter Formulation</vt:lpstr>
      <vt:lpstr>Reflectance Model</vt:lpstr>
      <vt:lpstr>Application to Real Data</vt:lpstr>
      <vt:lpstr>Verification</vt:lpstr>
      <vt:lpstr>Analysis Plan</vt:lpstr>
      <vt:lpstr>Minimum Criteria</vt:lpstr>
      <vt:lpstr>Proving Results</vt:lpstr>
      <vt:lpstr>Schedule</vt:lpstr>
      <vt:lpstr>Challenges by parts</vt:lpstr>
      <vt:lpstr>PowerPoint Presentation</vt:lpstr>
      <vt:lpstr>Backup Slides</vt:lpstr>
      <vt:lpstr>Epoch Method</vt:lpstr>
      <vt:lpstr>Epoch Method</vt:lpstr>
      <vt:lpstr>EKF vs UKF</vt:lpstr>
      <vt:lpstr>Preliminary Results</vt:lpstr>
      <vt:lpstr>Light Curve Inversion</vt:lpstr>
      <vt:lpstr>Phase-Angle-Brightness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Kent Rush</cp:lastModifiedBy>
  <cp:revision>232</cp:revision>
  <cp:lastPrinted>2019-07-25T20:02:46Z</cp:lastPrinted>
  <dcterms:created xsi:type="dcterms:W3CDTF">2019-07-25T17:13:11Z</dcterms:created>
  <dcterms:modified xsi:type="dcterms:W3CDTF">2019-11-14T17:29:26Z</dcterms:modified>
</cp:coreProperties>
</file>